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3"/>
  </p:notesMasterIdLst>
  <p:handoutMasterIdLst>
    <p:handoutMasterId r:id="rId44"/>
  </p:handoutMasterIdLst>
  <p:sldIdLst>
    <p:sldId id="394" r:id="rId3"/>
    <p:sldId id="466" r:id="rId4"/>
    <p:sldId id="500" r:id="rId5"/>
    <p:sldId id="506" r:id="rId6"/>
    <p:sldId id="501" r:id="rId7"/>
    <p:sldId id="519" r:id="rId8"/>
    <p:sldId id="512" r:id="rId9"/>
    <p:sldId id="507" r:id="rId10"/>
    <p:sldId id="508" r:id="rId11"/>
    <p:sldId id="509" r:id="rId12"/>
    <p:sldId id="502" r:id="rId13"/>
    <p:sldId id="514" r:id="rId14"/>
    <p:sldId id="538" r:id="rId15"/>
    <p:sldId id="510" r:id="rId16"/>
    <p:sldId id="516" r:id="rId17"/>
    <p:sldId id="526" r:id="rId18"/>
    <p:sldId id="525" r:id="rId19"/>
    <p:sldId id="518" r:id="rId20"/>
    <p:sldId id="511" r:id="rId21"/>
    <p:sldId id="532" r:id="rId22"/>
    <p:sldId id="520" r:id="rId23"/>
    <p:sldId id="521" r:id="rId24"/>
    <p:sldId id="533" r:id="rId25"/>
    <p:sldId id="523" r:id="rId26"/>
    <p:sldId id="522" r:id="rId27"/>
    <p:sldId id="539" r:id="rId28"/>
    <p:sldId id="530" r:id="rId29"/>
    <p:sldId id="531" r:id="rId30"/>
    <p:sldId id="505" r:id="rId31"/>
    <p:sldId id="527" r:id="rId32"/>
    <p:sldId id="535" r:id="rId33"/>
    <p:sldId id="534" r:id="rId34"/>
    <p:sldId id="515" r:id="rId35"/>
    <p:sldId id="524" r:id="rId36"/>
    <p:sldId id="536" r:id="rId37"/>
    <p:sldId id="537" r:id="rId38"/>
    <p:sldId id="503" r:id="rId39"/>
    <p:sldId id="542" r:id="rId40"/>
    <p:sldId id="352" r:id="rId41"/>
    <p:sldId id="541" r:id="rId4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94595" autoAdjust="0"/>
  </p:normalViewPr>
  <p:slideViewPr>
    <p:cSldViewPr>
      <p:cViewPr varScale="1">
        <p:scale>
          <a:sx n="82" d="100"/>
          <a:sy n="82" d="100"/>
        </p:scale>
        <p:origin x="-595" y="-7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5/16/2018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61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0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5/16/2018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1437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5/16/2018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288" TargetMode="External"/><Relationship Id="rId2" Type="http://schemas.openxmlformats.org/officeDocument/2006/relationships/hyperlink" Target="http://onlinemschool.com/math/assistance/figures_area/triangl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lculatorsoup.com/calculators/geometry-solids/cone.php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javascriptweblog.wordpress.com/2011/02/07/truth-equality-and-javascrip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rian.io/slides/dotjs-2012/" TargetMode="Externa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288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35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" TargetMode="External"/><Relationship Id="rId7" Type="http://schemas.openxmlformats.org/officeDocument/2006/relationships/image" Target="../media/image32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4.png"/><Relationship Id="rId5" Type="http://schemas.openxmlformats.org/officeDocument/2006/relationships/image" Target="../media/image31.png"/><Relationship Id="rId15" Type="http://schemas.openxmlformats.org/officeDocument/2006/relationships/image" Target="../media/image36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38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3.png"/><Relationship Id="rId14" Type="http://schemas.openxmlformats.org/officeDocument/2006/relationships/hyperlink" Target="http://www.telenor.bg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39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0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28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477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Control-Flow Logic in JS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19274"/>
            <a:ext cx="8125251" cy="1185577"/>
          </a:xfrm>
        </p:spPr>
        <p:txBody>
          <a:bodyPr>
            <a:normAutofit fontScale="92500"/>
          </a:bodyPr>
          <a:lstStyle/>
          <a:p>
            <a:r>
              <a:rPr lang="en-US" dirty="0"/>
              <a:t>Operators, Expressions, Statements, Conditional Statements, Loops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322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420384" y="3598111"/>
            <a:ext cx="117346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Control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Flow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25661">
            <a:off x="5724533" y="4735521"/>
            <a:ext cx="1023221" cy="1023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2" descr="http://icfindy.com/images/puzzle.jpg"/>
          <p:cNvPicPr>
            <a:picLocks noChangeAspect="1"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1212" y="3436191"/>
            <a:ext cx="4389864" cy="2775035"/>
          </a:xfrm>
          <a:prstGeom prst="roundRect">
            <a:avLst>
              <a:gd name="adj" fmla="val 5423"/>
            </a:avLst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Assign a value to variable: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+=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-=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*=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|=</a:t>
            </a:r>
            <a:r>
              <a:rPr lang="en-US" dirty="0"/>
              <a:t>,</a:t>
            </a:r>
            <a:r>
              <a:rPr lang="en-US" dirty="0">
                <a:solidFill>
                  <a:schemeClr val="hlink"/>
                </a:solidFill>
              </a:rPr>
              <a:t> 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Conditional ternary operator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? 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and Other Operators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46362" y="1828800"/>
            <a:ext cx="10505850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y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4; console.log(y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*=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2);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8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z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y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3;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y=3 and z=3  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console.log(z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+=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2);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5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unknown_value;</a:t>
            </a:r>
          </a:p>
          <a:p>
            <a:pPr>
              <a:buClr>
                <a:srgbClr val="F2B254"/>
              </a:buClr>
              <a:buSzPct val="100000"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console.log(unknown_value); </a:t>
            </a:r>
            <a:r>
              <a:rPr lang="es-E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undefined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46362" y="5334000"/>
            <a:ext cx="10505850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(new Date()).getDay() % 2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"even date"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"odd date"</a:t>
            </a:r>
            <a:r>
              <a:rPr lang="es-E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152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Write a JS function to check whether a year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leap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Can be divided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 and cannot be divided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100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Or can be divided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400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Leap Year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67984" y="2590774"/>
            <a:ext cx="1049211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1980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136607" y="2590774"/>
            <a:ext cx="1015205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yes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7"/>
          <p:cNvSpPr/>
          <p:nvPr/>
        </p:nvSpPr>
        <p:spPr>
          <a:xfrm>
            <a:off x="6655857" y="2710107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883321" y="3473083"/>
            <a:ext cx="10427080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leapYear(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year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leap = 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year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% 4 === 0 &amp;&amp;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year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% 100 !== 0)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|| (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year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% 400 === 0);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console.log(leap ? "yes" : "no");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6005" y="60960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8626573" y="2606547"/>
            <a:ext cx="1049211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1900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0295196" y="2590774"/>
            <a:ext cx="1015205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no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ight Arrow 7"/>
          <p:cNvSpPr/>
          <p:nvPr/>
        </p:nvSpPr>
        <p:spPr>
          <a:xfrm>
            <a:off x="9814446" y="2710107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282060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3415255" y="3327042"/>
            <a:ext cx="3579652" cy="50292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Expressions</a:t>
            </a:r>
            <a:r>
              <a:rPr lang="en-US" dirty="0"/>
              <a:t> combine variables, values, operators, function calls</a:t>
            </a:r>
          </a:p>
          <a:p>
            <a:pPr lvl="1"/>
            <a:r>
              <a:rPr lang="en-US" dirty="0"/>
              <a:t>Example: calculate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circle area </a:t>
            </a:r>
            <a:r>
              <a:rPr lang="en-US" dirty="0"/>
              <a:t>by given radius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in JS: Circle Area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93962" y="2612572"/>
            <a:ext cx="10810650" cy="33728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circleArea(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  <a:endParaRPr lang="es-E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12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area = Math.PI *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console.log(area);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78.53981633974483</a:t>
            </a:r>
          </a:p>
          <a:p>
            <a:pPr>
              <a:spcBef>
                <a:spcPts val="1200"/>
              </a:spcBef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areaRounded = Math.round(area * 100) / 100;</a:t>
            </a:r>
          </a:p>
          <a:p>
            <a:pPr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console.log(areaRounded);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78.54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s-E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9737225" y="1986159"/>
            <a:ext cx="1966741" cy="1981200"/>
            <a:chOff x="9970426" y="2160956"/>
            <a:chExt cx="1153186" cy="1115644"/>
          </a:xfrm>
        </p:grpSpPr>
        <p:sp>
          <p:nvSpPr>
            <p:cNvPr id="32" name="Oval 31"/>
            <p:cNvSpPr/>
            <p:nvPr/>
          </p:nvSpPr>
          <p:spPr>
            <a:xfrm>
              <a:off x="9970426" y="2160956"/>
              <a:ext cx="1153186" cy="1115644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0513035" y="2683282"/>
              <a:ext cx="60852" cy="60852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>
              <a:stCxn id="32" idx="6"/>
              <a:endCxn id="35" idx="2"/>
            </p:cNvCxnSpPr>
            <p:nvPr/>
          </p:nvCxnSpPr>
          <p:spPr>
            <a:xfrm flipH="1" flipV="1">
              <a:off x="10513035" y="2713708"/>
              <a:ext cx="610577" cy="507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0605761" y="2453791"/>
              <a:ext cx="469230" cy="259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 = 5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043389" y="2791438"/>
              <a:ext cx="1005834" cy="259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area = 78.54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816005" y="6161316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  <p:sp>
        <p:nvSpPr>
          <p:cNvPr id="50" name="AutoShape 25"/>
          <p:cNvSpPr>
            <a:spLocks noChangeArrowheads="1"/>
          </p:cNvSpPr>
          <p:nvPr/>
        </p:nvSpPr>
        <p:spPr bwMode="auto">
          <a:xfrm>
            <a:off x="7318834" y="2493117"/>
            <a:ext cx="2127122" cy="974597"/>
          </a:xfrm>
          <a:prstGeom prst="wedgeRoundRectCallout">
            <a:avLst>
              <a:gd name="adj1" fmla="val -66644"/>
              <a:gd name="adj2" fmla="val 5488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Circle area expression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456612" y="5409098"/>
            <a:ext cx="3048000" cy="5762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circleArea(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s-E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09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" grpId="0" animBg="1"/>
      <p:bldP spid="14" grpId="0"/>
      <p:bldP spid="50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triangle area </a:t>
            </a:r>
            <a:r>
              <a:rPr lang="en-US" dirty="0"/>
              <a:t>by its 3 sides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in JS: Triangle Area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78865" y="2497140"/>
            <a:ext cx="10832978" cy="34682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lnSpc>
                <a:spcPct val="110000"/>
              </a:lnSpc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triangleArea(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  <a:endParaRPr lang="es-ES" sz="32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10000"/>
              </a:lnSpc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 = (a + b + c) / 2;</a:t>
            </a:r>
          </a:p>
          <a:p>
            <a:pPr>
              <a:lnSpc>
                <a:spcPct val="110000"/>
              </a:lnSpc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 =</a:t>
            </a:r>
          </a:p>
          <a:p>
            <a:pPr>
              <a:lnSpc>
                <a:spcPct val="110000"/>
              </a:lnSpc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Math.sqrt(sp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(sp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a)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(sp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(sp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c));</a:t>
            </a:r>
          </a:p>
          <a:p>
            <a:pPr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area;</a:t>
            </a:r>
          </a:p>
          <a:p>
            <a:pPr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s-E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7021564" y="576674"/>
            <a:ext cx="4025848" cy="1905000"/>
            <a:chOff x="9680124" y="4732919"/>
            <a:chExt cx="1539638" cy="8868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7" name="Freeform: Shape 26"/>
            <p:cNvSpPr/>
            <p:nvPr/>
          </p:nvSpPr>
          <p:spPr>
            <a:xfrm>
              <a:off x="9766411" y="4732919"/>
              <a:ext cx="1453351" cy="694129"/>
            </a:xfrm>
            <a:custGeom>
              <a:avLst/>
              <a:gdLst>
                <a:gd name="connsiteX0" fmla="*/ 530352 w 1676400"/>
                <a:gd name="connsiteY0" fmla="*/ 0 h 957072"/>
                <a:gd name="connsiteX1" fmla="*/ 0 w 1676400"/>
                <a:gd name="connsiteY1" fmla="*/ 944880 h 957072"/>
                <a:gd name="connsiteX2" fmla="*/ 1676400 w 1676400"/>
                <a:gd name="connsiteY2" fmla="*/ 957072 h 957072"/>
                <a:gd name="connsiteX3" fmla="*/ 530352 w 1676400"/>
                <a:gd name="connsiteY3" fmla="*/ 0 h 957072"/>
                <a:gd name="connsiteX0" fmla="*/ 268224 w 1676400"/>
                <a:gd name="connsiteY0" fmla="*/ 0 h 829056"/>
                <a:gd name="connsiteX1" fmla="*/ 0 w 1676400"/>
                <a:gd name="connsiteY1" fmla="*/ 816864 h 829056"/>
                <a:gd name="connsiteX2" fmla="*/ 1676400 w 1676400"/>
                <a:gd name="connsiteY2" fmla="*/ 829056 h 829056"/>
                <a:gd name="connsiteX3" fmla="*/ 268224 w 1676400"/>
                <a:gd name="connsiteY3" fmla="*/ 0 h 82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6400" h="829056">
                  <a:moveTo>
                    <a:pt x="268224" y="0"/>
                  </a:moveTo>
                  <a:lnTo>
                    <a:pt x="0" y="816864"/>
                  </a:lnTo>
                  <a:lnTo>
                    <a:pt x="1676400" y="829056"/>
                  </a:lnTo>
                  <a:lnTo>
                    <a:pt x="268224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  <a:effectLst>
              <a:outerShdw blurRad="127000" sx="110000" sy="110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8" name="TextBox 27"/>
            <p:cNvSpPr txBox="1"/>
            <p:nvPr/>
          </p:nvSpPr>
          <p:spPr>
            <a:xfrm rot="1566523">
              <a:off x="10464455" y="4822902"/>
              <a:ext cx="204030" cy="2017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3.5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680124" y="4897653"/>
              <a:ext cx="285839" cy="201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316367" y="5391108"/>
              <a:ext cx="285839" cy="228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a:rPr>
                <a:t>4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880257" y="5089539"/>
              <a:ext cx="725094" cy="201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area = 3.50</a:t>
              </a:r>
            </a:p>
          </p:txBody>
        </p:sp>
      </p:grpSp>
      <p:sp>
        <p:nvSpPr>
          <p:cNvPr id="53" name="Rectangle 52"/>
          <p:cNvSpPr/>
          <p:nvPr/>
        </p:nvSpPr>
        <p:spPr>
          <a:xfrm>
            <a:off x="1598612" y="4226054"/>
            <a:ext cx="9150364" cy="555881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323012" y="4896634"/>
            <a:ext cx="5188830" cy="106873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/>
          <a:p>
            <a:pPr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triangleArea(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3.5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s-E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buClr>
                <a:srgbClr val="F2B254"/>
              </a:buClr>
              <a:buSzPct val="100000"/>
            </a:pPr>
            <a:r>
              <a:rPr lang="es-E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3.4994419197923547</a:t>
            </a:r>
            <a:endParaRPr lang="es-ES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AutoShape 25"/>
          <p:cNvSpPr>
            <a:spLocks noChangeArrowheads="1"/>
          </p:cNvSpPr>
          <p:nvPr/>
        </p:nvSpPr>
        <p:spPr bwMode="auto">
          <a:xfrm>
            <a:off x="7618412" y="3417752"/>
            <a:ext cx="3048000" cy="695228"/>
          </a:xfrm>
          <a:prstGeom prst="wedgeRoundRectCallout">
            <a:avLst>
              <a:gd name="adj1" fmla="val -62183"/>
              <a:gd name="adj2" fmla="val 5708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hlinkClick r:id="rId2"/>
              </a:rPr>
              <a:t>Heron's formula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6005" y="6161316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https://judge.softuni.bg/Contests/288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1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3" grpId="0" animBg="1"/>
      <p:bldP spid="16" grpId="0" animBg="1"/>
      <p:bldP spid="51" grpId="0" animBg="1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calculate cone volume and surface</a:t>
            </a:r>
          </a:p>
          <a:p>
            <a:pPr lvl="1"/>
            <a:r>
              <a:rPr lang="en-US" dirty="0"/>
              <a:t>The cone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radius of the base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/>
              <a:t> are given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Cone Volume and Surface Area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612" y="2667001"/>
            <a:ext cx="4518840" cy="2607024"/>
          </a:xfrm>
          <a:prstGeom prst="roundRect">
            <a:avLst>
              <a:gd name="adj" fmla="val 1078"/>
            </a:avLst>
          </a:prstGeom>
        </p:spPr>
      </p:pic>
      <p:sp>
        <p:nvSpPr>
          <p:cNvPr id="6" name="Rectangle 5"/>
          <p:cNvSpPr/>
          <p:nvPr/>
        </p:nvSpPr>
        <p:spPr>
          <a:xfrm>
            <a:off x="790892" y="5527040"/>
            <a:ext cx="106375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Formulas + online calculator: </a:t>
            </a:r>
            <a:r>
              <a:rPr lang="en-US" sz="2800" dirty="0">
                <a:hlinkClick r:id="rId3"/>
              </a:rPr>
              <a:t>http://www.calculatorsoup.com/calculators/geometry-solids/cone.php</a:t>
            </a:r>
            <a:endParaRPr lang="en-US" sz="2800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024289" y="2667000"/>
            <a:ext cx="904588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2548289" y="2667000"/>
            <a:ext cx="3393723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volume = 47.1239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area = 83.2298 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7"/>
          <p:cNvSpPr/>
          <p:nvPr/>
        </p:nvSpPr>
        <p:spPr>
          <a:xfrm>
            <a:off x="2067539" y="3034094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024289" y="4190651"/>
            <a:ext cx="904588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3.3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7.8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548289" y="4190651"/>
            <a:ext cx="3393723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volume = 88.9511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area = 122.0159 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ight Arrow 7"/>
          <p:cNvSpPr/>
          <p:nvPr/>
        </p:nvSpPr>
        <p:spPr>
          <a:xfrm>
            <a:off x="2067539" y="4557745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680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3200" dirty="0"/>
              <a:t>Slant height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3000" dirty="0"/>
              <a:t> = √(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b="1" baseline="3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sz="3000" dirty="0"/>
              <a:t> 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</a:t>
            </a:r>
            <a:r>
              <a:rPr lang="en-US" sz="3000" b="1" baseline="3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sz="3000" dirty="0"/>
              <a:t>)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3200" dirty="0"/>
              <a:t>Volume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</a:t>
            </a:r>
            <a:r>
              <a:rPr lang="en-US" sz="3000" dirty="0"/>
              <a:t> = </a:t>
            </a:r>
            <a:r>
              <a:rPr lang="el-GR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π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b="1" baseline="3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</a:t>
            </a:r>
            <a:r>
              <a:rPr lang="en-US" sz="3000" dirty="0"/>
              <a:t> / 3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3200" dirty="0"/>
              <a:t>Base surface area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3000" dirty="0"/>
              <a:t> = </a:t>
            </a:r>
            <a:r>
              <a:rPr lang="el-GR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π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b="1" baseline="300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3200" dirty="0"/>
              <a:t>Lateral surface area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3000" dirty="0"/>
              <a:t> = </a:t>
            </a:r>
            <a:r>
              <a:rPr lang="el-GR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π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Cone Volume and Surface Area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265612" y="1780236"/>
            <a:ext cx="7107209" cy="317276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cone(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s-E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s-ES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let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Math.sqrt(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volume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Math.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PI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3;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console.log("volume = " +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volume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Math.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PI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* (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buClr>
                <a:srgbClr val="F2B254"/>
              </a:buClr>
              <a:buSzPct val="100000"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console.log("area = " + area);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s-E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s-E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6005" y="615188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158185" y="5443184"/>
            <a:ext cx="7575027" cy="564977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dirty="0"/>
              <a:t>Total surface area: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sz="3000" dirty="0"/>
              <a:t> =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3000" dirty="0"/>
              <a:t> 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3000" dirty="0"/>
              <a:t> = </a:t>
            </a:r>
            <a:r>
              <a:rPr lang="el-GR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π</a:t>
            </a:r>
            <a:r>
              <a:rPr lang="en-US" sz="3000" dirty="0"/>
              <a:t> *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dirty="0"/>
              <a:t> * 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US" sz="3000" dirty="0"/>
              <a:t> 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30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9426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Statements</a:t>
            </a:r>
            <a:r>
              <a:rPr lang="en-US" dirty="0"/>
              <a:t> are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commands</a:t>
            </a:r>
            <a:r>
              <a:rPr lang="en-US" dirty="0"/>
              <a:t>" to be executed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5988" y="2001520"/>
            <a:ext cx="10283824" cy="43804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number = 5;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console.log(number)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(number </a:t>
            </a:r>
            <a:r>
              <a:rPr lang="en-US" sz="32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number = number + 1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console.log(number)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6246812" y="2274687"/>
            <a:ext cx="4267200" cy="1090899"/>
          </a:xfrm>
          <a:prstGeom prst="wedgeRoundRectCallout">
            <a:avLst>
              <a:gd name="adj1" fmla="val -88504"/>
              <a:gd name="adj2" fmla="val -4195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Semicolon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at the end of line is not mandatory in JS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6246812" y="3648177"/>
            <a:ext cx="4267200" cy="1193063"/>
          </a:xfrm>
          <a:prstGeom prst="wedgeRoundRectCallout">
            <a:avLst>
              <a:gd name="adj1" fmla="val -72753"/>
              <a:gd name="adj2" fmla="val -4472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Block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{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r>
              <a:rPr lang="en-US" sz="2800" dirty="0">
                <a:solidFill>
                  <a:srgbClr val="FFFFFF"/>
                </a:solidFill>
                <a:latin typeface="+mn-lt"/>
              </a:rPr>
              <a:t> statements hold a sequence of commands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1903412" y="5466080"/>
            <a:ext cx="2971800" cy="609600"/>
          </a:xfrm>
          <a:prstGeom prst="wedgeRoundRectCallout">
            <a:avLst>
              <a:gd name="adj1" fmla="val -65232"/>
              <a:gd name="adj2" fmla="val 4222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latin typeface="+mn-lt"/>
              </a:rPr>
              <a:t>Empty statement</a:t>
            </a:r>
            <a:endParaRPr lang="bg-BG" sz="28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59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5012176"/>
            <a:ext cx="8938472" cy="820600"/>
          </a:xfrm>
        </p:spPr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864944"/>
            <a:ext cx="8938472" cy="688256"/>
          </a:xfrm>
        </p:spPr>
        <p:txBody>
          <a:bodyPr/>
          <a:lstStyle/>
          <a:p>
            <a:r>
              <a:rPr lang="en-US" dirty="0"/>
              <a:t>if-else, switch-case</a:t>
            </a:r>
          </a:p>
        </p:txBody>
      </p:sp>
      <p:pic>
        <p:nvPicPr>
          <p:cNvPr id="4" name="Picture 4" descr="http://www3.ntu.edu.sg/home/ehchua/programming/java/images/Construct_IfEls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885" y="849862"/>
            <a:ext cx="5387128" cy="3843704"/>
          </a:xfrm>
          <a:prstGeom prst="roundRect">
            <a:avLst>
              <a:gd name="adj" fmla="val 249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" descr="C:\Trash\nested-ifs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529" y="1105601"/>
            <a:ext cx="2221483" cy="3332225"/>
          </a:xfrm>
          <a:prstGeom prst="roundRect">
            <a:avLst>
              <a:gd name="adj" fmla="val 18671"/>
            </a:avLst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6212" y="1183567"/>
            <a:ext cx="2438611" cy="3176291"/>
          </a:xfrm>
          <a:prstGeom prst="roundRect">
            <a:avLst>
              <a:gd name="adj" fmla="val 3335"/>
            </a:avLst>
          </a:prstGeom>
        </p:spPr>
      </p:pic>
    </p:spTree>
    <p:extLst>
      <p:ext uri="{BB962C8B-B14F-4D97-AF65-F5344CB8AC3E}">
        <p14:creationId xmlns:p14="http://schemas.microsoft.com/office/powerpoint/2010/main" val="262544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 supports the classical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if-else</a:t>
            </a:r>
            <a:r>
              <a:rPr lang="en-US" dirty="0"/>
              <a:t> statements: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Conditional Statements: if-else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5988" y="2114144"/>
            <a:ext cx="10283824" cy="35955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number = 5;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(number % 2 </a:t>
            </a:r>
            <a:r>
              <a:rPr lang="en-US" sz="3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console.log("Even number");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34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en-US" sz="3400" b="1" noProof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console.log("Odd number");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4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9490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check if a number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even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invalid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Odd / Even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80412" y="1967974"/>
            <a:ext cx="80247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02295" y="1967974"/>
            <a:ext cx="1700727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odd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7"/>
          <p:cNvSpPr/>
          <p:nvPr/>
        </p:nvSpPr>
        <p:spPr>
          <a:xfrm>
            <a:off x="9321545" y="2087307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80412" y="2850158"/>
            <a:ext cx="80247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802295" y="2850158"/>
            <a:ext cx="1700727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even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7"/>
          <p:cNvSpPr/>
          <p:nvPr/>
        </p:nvSpPr>
        <p:spPr>
          <a:xfrm>
            <a:off x="9321545" y="2969491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8380412" y="3722615"/>
            <a:ext cx="80247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-3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802295" y="3722615"/>
            <a:ext cx="1700727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odd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7"/>
          <p:cNvSpPr/>
          <p:nvPr/>
        </p:nvSpPr>
        <p:spPr>
          <a:xfrm>
            <a:off x="9321545" y="3841948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380411" y="4601214"/>
            <a:ext cx="802472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1.5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9802293" y="4601215"/>
            <a:ext cx="1700729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invalid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Right Arrow 7"/>
          <p:cNvSpPr/>
          <p:nvPr/>
        </p:nvSpPr>
        <p:spPr>
          <a:xfrm>
            <a:off x="9321544" y="4720548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8380412" y="5489443"/>
            <a:ext cx="802472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9802295" y="5473670"/>
            <a:ext cx="1700727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even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ight Arrow 7"/>
          <p:cNvSpPr/>
          <p:nvPr/>
        </p:nvSpPr>
        <p:spPr>
          <a:xfrm>
            <a:off x="9321545" y="5593003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Text Placeholder 5"/>
          <p:cNvSpPr txBox="1">
            <a:spLocks/>
          </p:cNvSpPr>
          <p:nvPr/>
        </p:nvSpPr>
        <p:spPr>
          <a:xfrm>
            <a:off x="755506" y="1967974"/>
            <a:ext cx="7315200" cy="409609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oddEven(num) 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(!Number.isInteger(num))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console.log("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invalid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if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(num % 2 === 0)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console.log("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</a:t>
            </a:r>
            <a:r>
              <a:rPr lang="en-US" sz="3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odd</a:t>
            </a: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it-IT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6005" y="6187191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68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10000"/>
              </a:lnSpc>
              <a:buFontTx/>
              <a:buAutoNum type="arabicPeriod"/>
            </a:pPr>
            <a:r>
              <a:rPr lang="en-US" dirty="0"/>
              <a:t>Operators,</a:t>
            </a:r>
            <a:br>
              <a:rPr lang="en-US" dirty="0"/>
            </a:br>
            <a:r>
              <a:rPr lang="en-US" dirty="0"/>
              <a:t>Expressions,</a:t>
            </a:r>
            <a:br>
              <a:rPr lang="en-US" dirty="0"/>
            </a:br>
            <a:r>
              <a:rPr lang="en-US" dirty="0"/>
              <a:t>Statements</a:t>
            </a:r>
          </a:p>
          <a:p>
            <a:pPr marL="446088" indent="-446088">
              <a:lnSpc>
                <a:spcPct val="110000"/>
              </a:lnSpc>
              <a:buFontTx/>
              <a:buAutoNum type="arabicPeriod"/>
            </a:pPr>
            <a:r>
              <a:rPr lang="en-US" dirty="0"/>
              <a:t>Conditional Statements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/>
              <a:t>if-else, switch-case</a:t>
            </a:r>
          </a:p>
          <a:p>
            <a:pPr marL="446088" indent="-446088">
              <a:lnSpc>
                <a:spcPct val="110000"/>
              </a:lnSpc>
              <a:buFontTx/>
              <a:buAutoNum type="arabicPeriod"/>
            </a:pPr>
            <a:r>
              <a:rPr lang="en-US" dirty="0"/>
              <a:t>Loops</a:t>
            </a:r>
          </a:p>
          <a:p>
            <a:pPr marL="761946" lvl="1" indent="-457200">
              <a:lnSpc>
                <a:spcPct val="110000"/>
              </a:lnSpc>
            </a:pPr>
            <a:r>
              <a:rPr lang="en-US" dirty="0"/>
              <a:t>for, while, do-while,</a:t>
            </a:r>
            <a:br>
              <a:rPr lang="en-US" dirty="0"/>
            </a:br>
            <a:r>
              <a:rPr lang="en-US" dirty="0"/>
              <a:t>for-in, for-of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03462" y="1346479"/>
            <a:ext cx="2045212" cy="20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3474" y="15625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2909" y="4045183"/>
            <a:ext cx="1760965" cy="17609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7262">
            <a:off x="10080981" y="1440321"/>
            <a:ext cx="1211868" cy="12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JavaScript is rich of </a:t>
            </a:r>
            <a:r>
              <a:rPr lang="en-US" dirty="0">
                <a:hlinkClick r:id="rId2"/>
              </a:rPr>
              <a:t>unexpected (for some people) behavior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1"/>
              <a:t>Truthy</a:t>
            </a:r>
            <a:r>
              <a:rPr lang="en-US" dirty="0"/>
              <a:t> and </a:t>
            </a:r>
            <a:r>
              <a:rPr lang="en-US" noProof="1"/>
              <a:t>Falsy</a:t>
            </a:r>
            <a:r>
              <a:rPr lang="en-US" dirty="0"/>
              <a:t> Expressions in JavaScript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79448" y="1924456"/>
            <a:ext cx="10748964" cy="384720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"0"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true)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false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457200" lvl="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"0"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false)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true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457200" lvl="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"0"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) console.log(true)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true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457200" lvl="0" indent="-457200">
              <a:spcBef>
                <a:spcPts val="1200"/>
              </a:spcBef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true)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false</a:t>
            </a:r>
          </a:p>
          <a:p>
            <a:pPr marL="45720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false)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true</a:t>
            </a:r>
          </a:p>
          <a:p>
            <a:pPr marL="457200" lvl="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) console.log(true);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true</a:t>
            </a:r>
            <a:endParaRPr lang="en-US" sz="2800" b="1" dirty="0">
              <a:solidFill>
                <a:srgbClr val="FBEEC9"/>
              </a:solidFill>
              <a:effectLst>
                <a:outerShdw blurRad="38100" dist="38100" dir="2700000" rotWithShape="0">
                  <a:srgbClr val="000000">
                    <a:alpha val="43137"/>
                  </a:srgbClr>
                </a:outerShdw>
              </a:effectLs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457200">
              <a:spcBef>
                <a:spcPts val="1200"/>
              </a:spcBef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false ||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 == true)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false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457200" lvl="0" indent="-457200">
              <a:defRPr sz="1800"/>
            </a:pP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!null</a:t>
            </a:r>
            <a:r>
              <a:rPr lang="en-US" sz="2800" b="1" dirty="0">
                <a:solidFill>
                  <a:srgbClr val="FBEEC9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) console.log(true);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Consolas"/>
                <a:ea typeface="Consolas"/>
                <a:cs typeface="Consolas"/>
                <a:sym typeface="Consolas"/>
              </a:rPr>
              <a:t>// true</a:t>
            </a:r>
            <a:endParaRPr lang="en-US" sz="2800" b="1" dirty="0">
              <a:solidFill>
                <a:srgbClr val="FBEEC9"/>
              </a:solidFill>
              <a:effectLst>
                <a:outerShdw blurRad="38100" dist="38100" dir="2700000" rotWithShape="0">
                  <a:srgbClr val="000000">
                    <a:alpha val="43137"/>
                  </a:srgbClr>
                </a:outerShdw>
              </a:effectLs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468" y="2782112"/>
            <a:ext cx="1943481" cy="1828800"/>
          </a:xfrm>
          <a:prstGeom prst="rect">
            <a:avLst/>
          </a:prstGeom>
        </p:spPr>
      </p:pic>
      <p:pic>
        <p:nvPicPr>
          <p:cNvPr id="1028" name="Picture 4" descr="http://i694.photobucket.com/albums/vv305/sunnymoonxy/th_3fc826c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227" y="2054521"/>
            <a:ext cx="1890222" cy="1009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95917" y="6019010"/>
            <a:ext cx="10793813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-231606">
              <a:spcBef>
                <a:spcPts val="1800"/>
              </a:spcBef>
              <a:spcAft>
                <a:spcPts val="600"/>
              </a:spcAft>
              <a:buClr>
                <a:srgbClr val="F0A22E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prstClr val="white"/>
                </a:solidFill>
              </a:rPr>
              <a:t>Have more fun at WTF JS: </a:t>
            </a:r>
            <a:r>
              <a:rPr lang="en-US" sz="3200" dirty="0">
                <a:solidFill>
                  <a:prstClr val="white"/>
                </a:solidFill>
                <a:hlinkClick r:id="rId5"/>
              </a:rPr>
              <a:t>http://brian.io/slides/dotjs-2012/</a:t>
            </a:r>
            <a:endParaRPr lang="en-US" sz="3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340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4638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Selects for execution a statement from a list depending on the value of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switch</a:t>
            </a:r>
            <a:r>
              <a:rPr lang="en-US" dirty="0"/>
              <a:t> expression </a:t>
            </a:r>
          </a:p>
        </p:txBody>
      </p:sp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switch-case</a:t>
            </a:r>
            <a:r>
              <a:rPr lang="en-US" dirty="0"/>
              <a:t> Statement</a:t>
            </a:r>
            <a:endParaRPr lang="bg-BG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63876" name="Rectangle 4"/>
          <p:cNvSpPr>
            <a:spLocks noChangeArrowheads="1"/>
          </p:cNvSpPr>
          <p:nvPr/>
        </p:nvSpPr>
        <p:spPr bwMode="auto">
          <a:xfrm>
            <a:off x="1374776" y="2438400"/>
            <a:ext cx="9520236" cy="397031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day = 3</a:t>
            </a:r>
            <a:endParaRPr lang="bg-BG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(day)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1: console.log('Monday');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2: console.log('Tuesday');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case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3: console.log('Wednesday');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bg-BG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7: console.log('Sunday');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default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console.log('Error!');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427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print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fruit</a:t>
            </a:r>
            <a:r>
              <a:rPr lang="en-US" dirty="0"/>
              <a:t>",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vegetable</a:t>
            </a:r>
            <a:r>
              <a:rPr lang="en-US" dirty="0"/>
              <a:t>" or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unknown</a:t>
            </a:r>
            <a:r>
              <a:rPr lang="en-US" dirty="0"/>
              <a:t>" depending on the input string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Fruits</a:t>
            </a:r>
            <a:r>
              <a:rPr lang="en-US" dirty="0"/>
              <a:t> are: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banana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apple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kiwi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cherry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lemon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grapes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peach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Vegetable</a:t>
            </a:r>
            <a:r>
              <a:rPr lang="bg-BG" dirty="0"/>
              <a:t> </a:t>
            </a:r>
            <a:r>
              <a:rPr lang="en-US" dirty="0"/>
              <a:t>are</a:t>
            </a:r>
            <a:r>
              <a:rPr lang="bg-BG" dirty="0"/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tomato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cucumber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pepper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onion</a:t>
            </a:r>
            <a:r>
              <a:rPr lang="en-US" dirty="0"/>
              <a:t>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garlic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parsley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All others </a:t>
            </a:r>
            <a:r>
              <a:rPr lang="en-US" dirty="0"/>
              <a:t>are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unknown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Fruit or Vegetable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31812" y="4602164"/>
            <a:ext cx="1360201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lemon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11424" y="4602165"/>
            <a:ext cx="2135188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fruit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7"/>
          <p:cNvSpPr/>
          <p:nvPr/>
        </p:nvSpPr>
        <p:spPr>
          <a:xfrm>
            <a:off x="2930674" y="4721498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31812" y="5584345"/>
            <a:ext cx="1360201" cy="5878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onion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411424" y="5584346"/>
            <a:ext cx="2135188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vegetable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7"/>
          <p:cNvSpPr/>
          <p:nvPr/>
        </p:nvSpPr>
        <p:spPr>
          <a:xfrm>
            <a:off x="2930674" y="5703679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246812" y="4617937"/>
            <a:ext cx="1360201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peach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8226424" y="4602165"/>
            <a:ext cx="2135188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fruit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ight Arrow 7"/>
          <p:cNvSpPr/>
          <p:nvPr/>
        </p:nvSpPr>
        <p:spPr>
          <a:xfrm>
            <a:off x="7745674" y="4721498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246812" y="5600118"/>
            <a:ext cx="1360201" cy="556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pizza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8226424" y="5584346"/>
            <a:ext cx="2135188" cy="5878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unknown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2" name="Right Arrow 7"/>
          <p:cNvSpPr/>
          <p:nvPr/>
        </p:nvSpPr>
        <p:spPr>
          <a:xfrm>
            <a:off x="7745674" y="5703679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457614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Fruit or Vegetable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31812" y="1126153"/>
            <a:ext cx="5181600" cy="489364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food(word)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switch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(word)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'banana':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'apple':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'kiwi':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'cherry':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'lemon':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'grapes':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'peach':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console.log('fruit');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713412" y="1126153"/>
            <a:ext cx="5943600" cy="4893647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'tomato':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'cucumber':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'pepper':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'onion': 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'parsley':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'garlic':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console.log('vegetable');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default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console.log('unknown');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6005" y="6187191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334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r>
              <a:rPr lang="en-US" dirty="0"/>
              <a:t>Loops in 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719034"/>
          </a:xfrm>
        </p:spPr>
        <p:txBody>
          <a:bodyPr/>
          <a:lstStyle/>
          <a:p>
            <a:r>
              <a:rPr lang="en-US" dirty="0"/>
              <a:t>for, while, do-while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282" y="1371600"/>
            <a:ext cx="5082330" cy="307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37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do-while</a:t>
            </a:r>
            <a:r>
              <a:rPr lang="en-US" dirty="0"/>
              <a:t> loops work as in C++, C# and Java</a:t>
            </a:r>
          </a:p>
          <a:p>
            <a:r>
              <a:rPr lang="en-US" dirty="0"/>
              <a:t>Classical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-loop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  <a:r>
              <a:rPr lang="en-US"/>
              <a:t>: for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98764" y="2598678"/>
            <a:ext cx="10472260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(let i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0; i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&lt;=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bg-BG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console.log(i)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0 1 2 3 4 5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98764" y="4683407"/>
            <a:ext cx="10472260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(let i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50; i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&gt;=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10; i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-=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10)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console.log(i)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bg-BG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50 40 30 20 10</a:t>
            </a:r>
            <a:endParaRPr lang="en-US" sz="32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76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while, do-while, …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98764" y="1143000"/>
            <a:ext cx="1047226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count = 1 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(count &lt; 1024)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console.log(count *= 2)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 4 8 16 32 64 128 256 512 1024</a:t>
            </a:r>
            <a:endParaRPr lang="en-US" sz="28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98764" y="3276600"/>
            <a:ext cx="10472260" cy="310854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s = "ho"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console.log(s);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 = s + s;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while</a:t>
            </a:r>
            <a:r>
              <a:rPr lang="en-US" sz="28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(s.length &lt; 20)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ho hoho hohohoho hohohohohohohoho</a:t>
            </a:r>
          </a:p>
        </p:txBody>
      </p:sp>
    </p:spTree>
    <p:extLst>
      <p:ext uri="{BB962C8B-B14F-4D97-AF65-F5344CB8AC3E}">
        <p14:creationId xmlns:p14="http://schemas.microsoft.com/office/powerpoint/2010/main" val="131306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print the numbers from 1 to n</a:t>
            </a:r>
          </a:p>
          <a:p>
            <a:pPr lvl="1"/>
            <a:r>
              <a:rPr lang="en-US" dirty="0"/>
              <a:t>Return a string holding HTML list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&lt;ul&gt;&lt;li&gt;…&lt;/li&gt;&lt;/ul&gt;</a:t>
            </a:r>
          </a:p>
          <a:p>
            <a:pPr lvl="1"/>
            <a:r>
              <a:rPr lang="en-US" dirty="0" smtClean="0"/>
              <a:t>Display the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 smtClean="0"/>
              <a:t> lines in </a:t>
            </a:r>
            <a:r>
              <a:rPr lang="en-US" sz="3000" b="1" dirty="0" smtClean="0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even</a:t>
            </a:r>
            <a:r>
              <a:rPr lang="en-US" dirty="0" smtClean="0"/>
              <a:t> lines in </a:t>
            </a:r>
            <a:r>
              <a:rPr lang="en-US" sz="3000" b="1" dirty="0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endParaRPr lang="en-US" sz="3000" b="1" dirty="0">
              <a:solidFill>
                <a:srgbClr val="B5DB5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Colorful Numbers 1 … n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3313278"/>
            <a:ext cx="10363198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'&gt;1&lt;/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span&gt;&lt;/li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  <a:endParaRPr lang="it-IT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'color:</a:t>
            </a:r>
            <a:r>
              <a:rPr lang="it-IT" sz="3000" b="1" noProof="1" smtClean="0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'&gt;3&lt;/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span&gt;&lt;/li</a:t>
            </a: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ul&gt;</a:t>
            </a:r>
          </a:p>
        </p:txBody>
      </p:sp>
    </p:spTree>
    <p:extLst>
      <p:ext uri="{BB962C8B-B14F-4D97-AF65-F5344CB8AC3E}">
        <p14:creationId xmlns:p14="http://schemas.microsoft.com/office/powerpoint/2010/main" val="2330078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Colorful Numbers 1 … n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134635"/>
            <a:ext cx="10478160" cy="488516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nums(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html = '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&lt;ul&gt;\n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 = 1; i &lt;=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let color = '</a:t>
            </a:r>
            <a:r>
              <a:rPr lang="it-IT" sz="2800" b="1" noProof="1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(i % 2 </a:t>
            </a:r>
            <a:r>
              <a:rPr lang="it-IT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!==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 color = '</a:t>
            </a:r>
            <a:r>
              <a:rPr lang="it-IT" sz="2800" b="1" noProof="1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html += `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 ${color}'&gt;${i}&lt;/span&gt;&lt;/li&gt;\n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`;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html += '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html;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2556" y="1252176"/>
            <a:ext cx="2047875" cy="4086225"/>
          </a:xfrm>
          <a:prstGeom prst="roundRect">
            <a:avLst>
              <a:gd name="adj" fmla="val 1456"/>
            </a:avLst>
          </a:prstGeom>
        </p:spPr>
      </p:pic>
      <p:sp>
        <p:nvSpPr>
          <p:cNvPr id="10" name="TextBox 9"/>
          <p:cNvSpPr txBox="1"/>
          <p:nvPr/>
        </p:nvSpPr>
        <p:spPr>
          <a:xfrm>
            <a:off x="816005" y="6187191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https://judge.softuni.bg/Contests/288</a:t>
            </a:r>
            <a:endParaRPr lang="en-US" dirty="0"/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4113212" y="5474284"/>
            <a:ext cx="7220281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document.body.innerHTML = </a:t>
            </a:r>
            <a:r>
              <a:rPr lang="it-IT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nums(</a:t>
            </a:r>
            <a:r>
              <a:rPr lang="it-IT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it-IT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endParaRPr lang="it-IT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Arrow: Bent 11"/>
          <p:cNvSpPr/>
          <p:nvPr/>
        </p:nvSpPr>
        <p:spPr>
          <a:xfrm>
            <a:off x="8189226" y="4381014"/>
            <a:ext cx="838200" cy="9144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19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141423"/>
            <a:ext cx="10363200" cy="1568497"/>
          </a:xfrm>
        </p:spPr>
        <p:txBody>
          <a:bodyPr/>
          <a:lstStyle/>
          <a:p>
            <a:r>
              <a:rPr lang="en-US" dirty="0"/>
              <a:t>Practice: Operators, Expressions, Conditional Statements, Loops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9352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612" y="873760"/>
            <a:ext cx="2912418" cy="30062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0812" y="1483360"/>
            <a:ext cx="3471300" cy="2102825"/>
          </a:xfrm>
          <a:prstGeom prst="rect">
            <a:avLst/>
          </a:prstGeom>
          <a:scene3d>
            <a:camera prst="orthographicFront">
              <a:rot lat="21301138" lon="1198861" rev="120000"/>
            </a:camera>
            <a:lightRig rig="threePt" dir="t"/>
          </a:scene3d>
        </p:spPr>
      </p:pic>
      <p:pic>
        <p:nvPicPr>
          <p:cNvPr id="7" name="Picture 4" descr="http://www3.ntu.edu.sg/home/ehchua/programming/java/images/Construct_IfEls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2" y="1520936"/>
            <a:ext cx="3064818" cy="1793116"/>
          </a:xfrm>
          <a:prstGeom prst="roundRect">
            <a:avLst>
              <a:gd name="adj" fmla="val 19492"/>
            </a:avLst>
          </a:prstGeom>
          <a:noFill/>
          <a:scene3d>
            <a:camera prst="perspectiveHeroicExtremeRightFacing">
              <a:rot lat="21456009" lon="20716570" rev="21581705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460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/>
              <a:t>#JSCORE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Write a JS function to print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chessboard</a:t>
            </a:r>
            <a:r>
              <a:rPr lang="en-US" dirty="0"/>
              <a:t> of size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. Examples: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Chessboard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50" y="2048941"/>
            <a:ext cx="1695944" cy="16848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44753" y="2568206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 =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1" name="Arrow: Right 10"/>
          <p:cNvSpPr/>
          <p:nvPr/>
        </p:nvSpPr>
        <p:spPr>
          <a:xfrm>
            <a:off x="8679742" y="2705460"/>
            <a:ext cx="457200" cy="371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7475912" y="4858384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 =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14" name="Arrow: Right 13"/>
          <p:cNvSpPr/>
          <p:nvPr/>
        </p:nvSpPr>
        <p:spPr>
          <a:xfrm>
            <a:off x="8710901" y="4995638"/>
            <a:ext cx="457200" cy="371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79559" y="1753374"/>
            <a:ext cx="6457853" cy="4724370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class="chessboard"&gt;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&lt;span class="black"&gt;&lt;/span&gt;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&lt;span class="white"&gt;&lt;/span&gt;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&lt;/div&gt;</a:t>
            </a:r>
          </a:p>
          <a:p>
            <a:pPr marL="457200" indent="-457200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&lt;span class="white"&gt;&lt;/span&gt;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&lt;span class="black"&gt;&lt;/span&gt;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bg-BG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/div&gt;</a:t>
            </a:r>
            <a:endParaRPr lang="bg-BG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457200" indent="-457200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&lt;div&gt;…&lt;/div&gt;</a:t>
            </a:r>
          </a:p>
          <a:p>
            <a:pPr marL="457200" indent="-457200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8350" y="4082514"/>
            <a:ext cx="2222462" cy="221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8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Chessboard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4" y="1114315"/>
            <a:ext cx="10820398" cy="53468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chessboard(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html =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class="chessboard"&gt;\n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row = 0; row &lt;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row++)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html +=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&lt;div&gt;\n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let color = (row % 2 </a:t>
            </a:r>
            <a:r>
              <a:rPr lang="it-IT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 ?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black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 :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white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(let col = 0; col &lt; 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size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col++)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html += `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&lt;span class="${color}"&gt;&lt;/span&gt;\n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`;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color = (color </a:t>
            </a:r>
            <a:r>
              <a:rPr lang="it-IT" sz="2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white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 ?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black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 :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white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html +=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&lt;/div&gt;\n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  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html + '</a:t>
            </a:r>
            <a:r>
              <a:rPr lang="it-IT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65412" y="6080665"/>
            <a:ext cx="8839200" cy="3804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36000" rIns="144000" bIns="36000" rtlCol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b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b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r"/>
            <a:r>
              <a:rPr lang="en-US" sz="2000" b="0" dirty="0">
                <a:latin typeface="+mn-lt"/>
              </a:rPr>
              <a:t>Check your solution here: </a:t>
            </a:r>
            <a:r>
              <a:rPr lang="en-US" sz="2000" b="0" dirty="0">
                <a:latin typeface="+mn-lt"/>
                <a:hlinkClick r:id="rId2"/>
              </a:rPr>
              <a:t>https://judge.softuni.bg/Contests/288</a:t>
            </a:r>
            <a:endParaRPr lang="en-US" sz="20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826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Chessboard: Visualization in the Browser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622411" y="1208316"/>
            <a:ext cx="10944002" cy="5047536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css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document.createElement("style");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css.innerHTML = `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body { background: #CCC;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.chessboard { display: inline-block;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.black, .white { 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width:50px; height:50px;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display: inline-block;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.black { background: black;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.white { background: white; }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`;</a:t>
            </a:r>
          </a:p>
          <a:p>
            <a:pPr marL="457200" indent="-457200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document.getElementsByTagName("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")[0].appendChild(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css</a:t>
            </a: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457200" indent="-457200"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document.body.innerHTML = </a:t>
            </a:r>
            <a:r>
              <a:rPr lang="en-US" sz="2600" b="1" noProof="1" smtClean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chessboard(</a:t>
            </a:r>
            <a:r>
              <a:rPr lang="en-US" sz="2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600" b="1" noProof="1" smtClean="0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600" b="1" noProof="1">
              <a:solidFill>
                <a:srgbClr val="FBEEC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927" y="1891387"/>
            <a:ext cx="2794525" cy="310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487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…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</a:t>
            </a:r>
            <a:r>
              <a:rPr lang="en-US" dirty="0"/>
              <a:t> loop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…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of</a:t>
            </a:r>
            <a:r>
              <a:rPr lang="en-US" dirty="0"/>
              <a:t> loop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Each Loop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55333" y="1828800"/>
            <a:ext cx="10478160" cy="186895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da-DK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nums = [5, 10, 15, 20, 'maria', true];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(let index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nums)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console.log(index);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0 1 2 3 4 5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sym typeface="Wingdings" panose="05000000000000000000" pitchFamily="2" charset="2"/>
              </a:rPr>
              <a:t>loops through the indices (keys), not values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55333" y="4553808"/>
            <a:ext cx="10478160" cy="186895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da-DK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nums = [5, 10, 15, 20, 'maria', true];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(let </a:t>
            </a:r>
            <a:r>
              <a:rPr lang="it-IT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of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nums)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console.log(value);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5 10 15 20 maria true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anose="05000000000000000000" pitchFamily="2" charset="2"/>
              </a:rPr>
              <a:t>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  <a:sym typeface="Wingdings" panose="05000000000000000000" pitchFamily="2" charset="2"/>
              </a:rPr>
              <a:t>loops through the values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3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enter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 numbers and print for each number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dirty="0"/>
              <a:t> its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binary logarithm</a:t>
            </a:r>
            <a:r>
              <a:rPr lang="en-US" dirty="0"/>
              <a:t> 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</a:t>
            </a:r>
            <a:r>
              <a:rPr lang="en-US" baseline="-25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 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Binary Logarithm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228012" y="2735968"/>
            <a:ext cx="1654726" cy="26742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>
              <a:lnSpc>
                <a:spcPct val="115000"/>
              </a:lnSpc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1024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1048576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256</a:t>
            </a:r>
          </a:p>
          <a:p>
            <a:pPr>
              <a:lnSpc>
                <a:spcPct val="11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1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507478" y="2735968"/>
            <a:ext cx="940317" cy="26742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8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7"/>
          <p:cNvSpPr/>
          <p:nvPr/>
        </p:nvSpPr>
        <p:spPr>
          <a:xfrm>
            <a:off x="10014768" y="3895148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Text Placeholder 5"/>
          <p:cNvSpPr txBox="1">
            <a:spLocks/>
          </p:cNvSpPr>
          <p:nvPr/>
        </p:nvSpPr>
        <p:spPr>
          <a:xfrm>
            <a:off x="755506" y="2735969"/>
            <a:ext cx="6786706" cy="26742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binaryLogarithm(nums) {</a:t>
            </a:r>
          </a:p>
          <a:p>
            <a:pPr marL="0" lvl="1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(let x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of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nums) {</a:t>
            </a:r>
          </a:p>
          <a:p>
            <a:pPr marL="0" lvl="1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Math.log2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(x));</a:t>
            </a:r>
          </a:p>
          <a:p>
            <a:pPr marL="0" lvl="1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2415" y="6096000"/>
            <a:ext cx="10943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0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4918" y="1447800"/>
            <a:ext cx="3714494" cy="1211079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break</a:t>
            </a:r>
            <a:r>
              <a:rPr lang="en-US" dirty="0"/>
              <a:t> exits the innermost loop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Prime Number Checker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817800" y="1066800"/>
            <a:ext cx="5903534" cy="49578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isPrime(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prime = true;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d = 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2;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Math.sqrt(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d++)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(num % d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prime = false;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prime &amp;&amp; (num &gt; 1);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5" name="Arrow: U-Turn 14"/>
          <p:cNvSpPr/>
          <p:nvPr/>
        </p:nvSpPr>
        <p:spPr>
          <a:xfrm rot="16200000" flipH="1">
            <a:off x="1287647" y="3746367"/>
            <a:ext cx="1559560" cy="1859546"/>
          </a:xfrm>
          <a:prstGeom prst="uturnArrow">
            <a:avLst>
              <a:gd name="adj1" fmla="val 10507"/>
              <a:gd name="adj2" fmla="val 12246"/>
              <a:gd name="adj3" fmla="val 16682"/>
              <a:gd name="adj4" fmla="val 43750"/>
              <a:gd name="adj5" fmla="val 597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2414" y="6182360"/>
            <a:ext cx="10943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49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1" cy="5570355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continue</a:t>
            </a:r>
            <a:r>
              <a:rPr lang="en-US" dirty="0"/>
              <a:t> goes to the next loop iteration</a:t>
            </a:r>
          </a:p>
          <a:p>
            <a:pPr lvl="1"/>
            <a:r>
              <a:rPr lang="en-US" dirty="0"/>
              <a:t>Skips the lines to the end of loop body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</a:t>
            </a:r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1004553" y="2856912"/>
            <a:ext cx="10195260" cy="33204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(let x = 0; x &lt; 10; x++) {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(x % 2 </a:t>
            </a:r>
            <a:r>
              <a: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continue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console.log(x++);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Prints 1 3 5 7 9</a:t>
            </a:r>
            <a:endParaRPr lang="it-IT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5" name="Arrow: U-Turn 14"/>
          <p:cNvSpPr/>
          <p:nvPr/>
        </p:nvSpPr>
        <p:spPr>
          <a:xfrm rot="5400000" flipH="1">
            <a:off x="5970745" y="1271521"/>
            <a:ext cx="1351281" cy="4839652"/>
          </a:xfrm>
          <a:prstGeom prst="uturnArrow">
            <a:avLst>
              <a:gd name="adj1" fmla="val 14656"/>
              <a:gd name="adj2" fmla="val 16594"/>
              <a:gd name="adj3" fmla="val 18257"/>
              <a:gd name="adj4" fmla="val 28499"/>
              <a:gd name="adj5" fmla="val 220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186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Operators </a:t>
            </a:r>
            <a:r>
              <a:rPr lang="en-US" sz="3200" dirty="0"/>
              <a:t>and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expressions </a:t>
            </a:r>
            <a:r>
              <a:rPr lang="en-US" sz="3200" dirty="0"/>
              <a:t>in JS are similar</a:t>
            </a:r>
            <a:br>
              <a:rPr lang="en-US" sz="3200" dirty="0"/>
            </a:br>
            <a:r>
              <a:rPr lang="en-US" sz="3200" dirty="0"/>
              <a:t>to C# / Java / PHP / C++, but not identical</a:t>
            </a:r>
          </a:p>
          <a:p>
            <a:pPr lvl="1"/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||</a:t>
            </a:r>
            <a:r>
              <a:rPr lang="en-US" sz="3000" dirty="0"/>
              <a:t> returns the leftmost "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en-US" sz="3000" dirty="0"/>
              <a:t>" expression</a:t>
            </a:r>
          </a:p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Conditional statements </a:t>
            </a:r>
            <a:r>
              <a:rPr lang="en-US" sz="3200" dirty="0"/>
              <a:t>in JS are like in all modern programming languages:</a:t>
            </a:r>
          </a:p>
          <a:p>
            <a:pPr lvl="1"/>
            <a:r>
              <a:rPr lang="en-US" sz="3000" dirty="0"/>
              <a:t>Classical conditionals: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switch</a:t>
            </a:r>
            <a:r>
              <a:rPr lang="en-US" sz="3000" dirty="0"/>
              <a:t>-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case</a:t>
            </a:r>
          </a:p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Loops</a:t>
            </a:r>
            <a:r>
              <a:rPr lang="en-US" sz="3200" dirty="0"/>
              <a:t> in JavaScript</a:t>
            </a:r>
          </a:p>
          <a:p>
            <a:pPr lvl="1"/>
            <a:r>
              <a:rPr lang="en-US" sz="3000" dirty="0"/>
              <a:t>Classical loops: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do-while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 loops</a:t>
            </a:r>
          </a:p>
          <a:p>
            <a:pPr lvl="1"/>
            <a:r>
              <a:rPr lang="en-US" sz="3000" dirty="0"/>
              <a:t>Iterate over collection: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 …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</a:t>
            </a:r>
            <a:r>
              <a:rPr lang="en-US" sz="3000" dirty="0"/>
              <a:t> and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 …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of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8012" y="1308656"/>
            <a:ext cx="3268980" cy="242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775" y="4114504"/>
            <a:ext cx="2210096" cy="221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9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Control-Flow Logic in JS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89012" y="859218"/>
            <a:ext cx="5601230" cy="1734697"/>
          </a:xfrm>
        </p:spPr>
        <p:txBody>
          <a:bodyPr/>
          <a:lstStyle/>
          <a:p>
            <a:r>
              <a:rPr lang="en-US" sz="6000" dirty="0"/>
              <a:t>Operators and Expressions in 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89012" y="2789411"/>
            <a:ext cx="5601230" cy="3535189"/>
          </a:xfrm>
        </p:spPr>
        <p:txBody>
          <a:bodyPr/>
          <a:lstStyle/>
          <a:p>
            <a:r>
              <a:rPr lang="en-US" dirty="0"/>
              <a:t>Arithmetic,</a:t>
            </a:r>
          </a:p>
          <a:p>
            <a:r>
              <a:rPr lang="en-US" dirty="0"/>
              <a:t>Logical,</a:t>
            </a:r>
            <a:br>
              <a:rPr lang="en-US" dirty="0"/>
            </a:br>
            <a:r>
              <a:rPr lang="en-US" dirty="0"/>
              <a:t>Comparison,</a:t>
            </a:r>
          </a:p>
          <a:p>
            <a:r>
              <a:rPr lang="en-US" dirty="0"/>
              <a:t> Assignment,</a:t>
            </a:r>
          </a:p>
          <a:p>
            <a:r>
              <a:rPr lang="en-US" dirty="0"/>
              <a:t>Others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97262">
            <a:off x="6710058" y="2215844"/>
            <a:ext cx="1514197" cy="1514197"/>
          </a:xfrm>
          <a:prstGeom prst="rect">
            <a:avLst/>
          </a:prstGeom>
        </p:spPr>
      </p:pic>
      <p:pic>
        <p:nvPicPr>
          <p:cNvPr id="7" name="Picture 2" descr="http://www.deimel.org/images/numbers.gif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161" y="2484661"/>
            <a:ext cx="3980455" cy="36113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2366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4" tooltip="Software University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1594686"/>
            <a:ext cx="1701050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512062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48768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62304" y="3093954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27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Operators in JS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08566" y="1078874"/>
            <a:ext cx="10776590" cy="53981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console.log(3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4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5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(add / subtract numbers)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console.log(3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6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(multiply numbers)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console.log(2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10);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1024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(exponential operator **)</a:t>
            </a:r>
          </a:p>
          <a:p>
            <a:pPr marL="0" lvl="1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console.log(5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2);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2.5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(divide numbers)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console.log(5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0);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Infinity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(divide by zero)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console.log(Infinity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Infinity);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NaN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(wrong division)</a:t>
            </a:r>
          </a:p>
          <a:p>
            <a:pPr marL="0" lvl="1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Math.floor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(7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3));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integral division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console.log(7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3);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1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remainder of division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console.log(5.3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%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3);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2.3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remainder of division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a = 5; console.log(++a);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6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prefixed ++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console.log(a++);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6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postfix ++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3799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JS function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multiply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two numbers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Multiply Two</a:t>
            </a:r>
            <a:r>
              <a:rPr lang="bg-BG" dirty="0"/>
              <a:t> </a:t>
            </a:r>
            <a:r>
              <a:rPr lang="en-US" dirty="0"/>
              <a:t>Numbers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2" y="2057400"/>
            <a:ext cx="6109976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mult(num1, num2)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result = num1 * num2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result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84212" y="5181600"/>
            <a:ext cx="610997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mult(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2.5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returns 10</a:t>
            </a: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7008812" y="3200400"/>
            <a:ext cx="4729022" cy="1418932"/>
          </a:xfrm>
          <a:prstGeom prst="wedgeRoundRectCallout">
            <a:avLst>
              <a:gd name="adj1" fmla="val -79679"/>
              <a:gd name="adj2" fmla="val -8719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judge sends the input as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parameters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specified in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description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432008" y="4953000"/>
            <a:ext cx="3983009" cy="1143000"/>
          </a:xfrm>
          <a:prstGeom prst="wedgeRoundRectCallout">
            <a:avLst>
              <a:gd name="adj1" fmla="val -95290"/>
              <a:gd name="adj2" fmla="val 246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Invoke the above function to test i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locally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005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7466012" y="1864944"/>
            <a:ext cx="3505200" cy="1026629"/>
          </a:xfrm>
          <a:prstGeom prst="wedgeRoundRectCallout">
            <a:avLst>
              <a:gd name="adj1" fmla="val -84534"/>
              <a:gd name="adj2" fmla="val -21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this function</a:t>
            </a:r>
            <a:b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judge system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9954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2" grpId="0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calculate how many boxes will be needed to fit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 bottles if each box fits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</a:t>
            </a:r>
            <a:r>
              <a:rPr lang="en-US" dirty="0"/>
              <a:t> bottles</a:t>
            </a: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820901" y="4154342"/>
            <a:ext cx="10551920" cy="174160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boxesAndBottles(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k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Math.ceil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k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it-IT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Boxes and Bottles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908618" y="2590800"/>
            <a:ext cx="762000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20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25602" y="2587791"/>
            <a:ext cx="598882" cy="10863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4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ight Arrow 7"/>
          <p:cNvSpPr/>
          <p:nvPr/>
        </p:nvSpPr>
        <p:spPr>
          <a:xfrm>
            <a:off x="2853303" y="2957893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919423" y="2590800"/>
            <a:ext cx="762000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15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436407" y="2587791"/>
            <a:ext cx="598882" cy="10863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3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7"/>
          <p:cNvSpPr/>
          <p:nvPr/>
        </p:nvSpPr>
        <p:spPr>
          <a:xfrm>
            <a:off x="5864108" y="2957893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8093346" y="2590800"/>
            <a:ext cx="762000" cy="10833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5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610330" y="2587791"/>
            <a:ext cx="598882" cy="10863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7"/>
          <p:cNvSpPr/>
          <p:nvPr/>
        </p:nvSpPr>
        <p:spPr>
          <a:xfrm>
            <a:off x="9038031" y="2957893"/>
            <a:ext cx="381000" cy="3461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TextBox 14"/>
          <p:cNvSpPr txBox="1"/>
          <p:nvPr/>
        </p:nvSpPr>
        <p:spPr>
          <a:xfrm>
            <a:off x="816005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https://judge.softuni.bg/Contests/288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8304212" y="4299858"/>
            <a:ext cx="2902316" cy="1643742"/>
            <a:chOff x="7971986" y="4114800"/>
            <a:chExt cx="3234542" cy="1960660"/>
          </a:xfrm>
        </p:grpSpPr>
        <p:pic>
          <p:nvPicPr>
            <p:cNvPr id="6146" name="Picture 2" descr="Резултат с изображение за box ico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1986" y="4137675"/>
              <a:ext cx="1937785" cy="19377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Group 16"/>
            <p:cNvGrpSpPr/>
            <p:nvPr/>
          </p:nvGrpSpPr>
          <p:grpSpPr>
            <a:xfrm>
              <a:off x="9976203" y="4114800"/>
              <a:ext cx="1230325" cy="1745604"/>
              <a:chOff x="9976203" y="4114800"/>
              <a:chExt cx="1230325" cy="1745604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67578" y="4114800"/>
                <a:ext cx="438950" cy="1219306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76203" y="4298616"/>
                <a:ext cx="438950" cy="121930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62110" y="4146216"/>
                <a:ext cx="438950" cy="1219306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40259" y="4291444"/>
                <a:ext cx="438950" cy="1219306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25015" y="4641098"/>
                <a:ext cx="438950" cy="1219306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38829" y="4640467"/>
                <a:ext cx="438950" cy="1219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1213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||</a:t>
            </a:r>
            <a:r>
              <a:rPr lang="en-US" dirty="0"/>
              <a:t> operators returns the leftmost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en-US" dirty="0"/>
              <a:t>" value: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&amp;&amp;</a:t>
            </a:r>
            <a:r>
              <a:rPr lang="en-US" dirty="0"/>
              <a:t> operators returns the leftmost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false</a:t>
            </a:r>
            <a:r>
              <a:rPr lang="en-US" dirty="0"/>
              <a:t>" value: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3" y="2174240"/>
            <a:ext cx="10668000" cy="113029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t = false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0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''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5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'hi'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||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true;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console.log(t); </a:t>
            </a:r>
            <a:r>
              <a:rPr lang="en-US" sz="3200" b="1" noProof="1">
                <a:solidFill>
                  <a:srgbClr val="F8DC9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5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3" y="4800600"/>
            <a:ext cx="10668000" cy="113029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val = true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&amp;&amp;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'yes'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&amp;&amp;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5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&amp;&amp;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null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&amp;&amp;</a:t>
            </a: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false;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console.log(val); </a:t>
            </a:r>
            <a:r>
              <a:rPr lang="en-US" sz="3200" b="1" noProof="1">
                <a:solidFill>
                  <a:srgbClr val="F8DC9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null</a:t>
            </a:r>
          </a:p>
        </p:txBody>
      </p:sp>
    </p:spTree>
    <p:extLst>
      <p:ext uri="{BB962C8B-B14F-4D97-AF65-F5344CB8AC3E}">
        <p14:creationId xmlns:p14="http://schemas.microsoft.com/office/powerpoint/2010/main" val="329555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371600"/>
            <a:ext cx="4608599" cy="5349876"/>
          </a:xfrm>
        </p:spPr>
        <p:txBody>
          <a:bodyPr/>
          <a:lstStyle/>
          <a:p>
            <a:r>
              <a:rPr lang="en-US" dirty="0"/>
              <a:t>Comparison operators compare values</a:t>
            </a:r>
          </a:p>
          <a:p>
            <a:pPr lvl="1">
              <a:lnSpc>
                <a:spcPct val="100000"/>
              </a:lnSpc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==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hlink"/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!=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hlink"/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&gt;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hlink"/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&gt;=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hlink"/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&lt;=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hlink"/>
                </a:solidFill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===</a:t>
            </a:r>
            <a:r>
              <a:rPr lang="en-US" sz="3000" dirty="0"/>
              <a:t>,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!==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3200" dirty="0"/>
              <a:t> means "equal after type conversion"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===</a:t>
            </a:r>
            <a:r>
              <a:rPr lang="en-US" sz="3200" dirty="0"/>
              <a:t> means "equal and of the same type"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Operators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951412" y="1371600"/>
            <a:ext cx="6477000" cy="475781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a = 5;</a:t>
            </a:r>
          </a:p>
          <a:p>
            <a:pPr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b = 4;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false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console.log(a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"5.5");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[]);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</a:p>
          <a:p>
            <a:pPr>
              <a:spcBef>
                <a:spcPts val="600"/>
              </a:spcBef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console.log(0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===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false</a:t>
            </a:r>
          </a:p>
          <a:p>
            <a:pPr>
              <a:buClr>
                <a:srgbClr val="F2B254"/>
              </a:buClr>
              <a:buSzPct val="10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console.log(3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!==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"3");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true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6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2566</Words>
  <Application>Microsoft Office PowerPoint</Application>
  <PresentationFormat>Custom</PresentationFormat>
  <Paragraphs>485</Paragraphs>
  <Slides>40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SoftUni 16x9</vt:lpstr>
      <vt:lpstr>Control-Flow Logic in JS</vt:lpstr>
      <vt:lpstr>Table of Contents</vt:lpstr>
      <vt:lpstr>Have a Question?</vt:lpstr>
      <vt:lpstr>Operators and Expressions in JS</vt:lpstr>
      <vt:lpstr>Arithmetic Operators in JS</vt:lpstr>
      <vt:lpstr>Problem: Multiply Two Numbers</vt:lpstr>
      <vt:lpstr>Problem: Boxes and Bottles</vt:lpstr>
      <vt:lpstr>Logical Operators in JS</vt:lpstr>
      <vt:lpstr>Comparison Operators in JS</vt:lpstr>
      <vt:lpstr>Assignment and Other Operators in JS</vt:lpstr>
      <vt:lpstr>Problem: Leap Year</vt:lpstr>
      <vt:lpstr>Expressions in JS: Circle Area</vt:lpstr>
      <vt:lpstr>Expressions in JS: Triangle Area</vt:lpstr>
      <vt:lpstr>Problem: Cone Volume and Surface Area</vt:lpstr>
      <vt:lpstr>Solution: Cone Volume and Surface Area</vt:lpstr>
      <vt:lpstr>Statements in JS</vt:lpstr>
      <vt:lpstr>Conditional Statements</vt:lpstr>
      <vt:lpstr>Conditional Statements: if-else</vt:lpstr>
      <vt:lpstr>Problem: Odd / Even</vt:lpstr>
      <vt:lpstr>Truthy and Falsy Expressions in JavaScript</vt:lpstr>
      <vt:lpstr>The switch-case Statement</vt:lpstr>
      <vt:lpstr>Problem: Fruit or Vegetable</vt:lpstr>
      <vt:lpstr>Solution: Fruit or Vegetable</vt:lpstr>
      <vt:lpstr>Loops in JS</vt:lpstr>
      <vt:lpstr>Loops: for</vt:lpstr>
      <vt:lpstr>Loops: while, do-while, …</vt:lpstr>
      <vt:lpstr>Problem: Colorful Numbers 1 … n</vt:lpstr>
      <vt:lpstr>Solution: Colorful Numbers 1 … n</vt:lpstr>
      <vt:lpstr>Practice: Operators, Expressions, Conditional Statements, Loops</vt:lpstr>
      <vt:lpstr>Problem: Chessboard</vt:lpstr>
      <vt:lpstr>Solution: Chessboard</vt:lpstr>
      <vt:lpstr>Chessboard: Visualization in the Browser</vt:lpstr>
      <vt:lpstr>For Each Loop</vt:lpstr>
      <vt:lpstr>Problem: Binary Logarithm</vt:lpstr>
      <vt:lpstr>Problem: Prime Number Checker</vt:lpstr>
      <vt:lpstr>Continue</vt:lpstr>
      <vt:lpstr>Summary</vt:lpstr>
      <vt:lpstr>Control-Flow Logic in JS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Control-Flow Logic in JS</dc:title>
  <dc:subject>JavaScript Fundamentals - Practical Training Course @ SoftUni</dc:subject>
  <dc:creator/>
  <cp:keywords>JS, JavaScript, programming, course, SoftUni, Software University</cp:keywords>
  <dc:description>JavaScript Fundamentals Course @ SoftUni - https://softuni.bg/courses/javascript-fundamentals</dc:description>
  <cp:lastModifiedBy/>
  <cp:revision>1</cp:revision>
  <dcterms:created xsi:type="dcterms:W3CDTF">2014-01-02T17:00:34Z</dcterms:created>
  <dcterms:modified xsi:type="dcterms:W3CDTF">2018-05-16T06:56:55Z</dcterms:modified>
  <cp:category>JS, JavaScript, front-end, ES6, ES2015, ES2016, ES2017, Web development, computer programming, programming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